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c68274cd2c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c68274cd2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c68274cd2c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c68274cd2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c68274cd2c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c68274cd2c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68274cd2c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68274cd2c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68274cd2c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68274cd2c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c68274cd2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c68274cd2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c68274cd2c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c68274cd2c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c68274cd2c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c68274cd2c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68274cd2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c68274cd2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c68274cd2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c68274cd2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c68274cd2c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c68274cd2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EEEDF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248678" y="744575"/>
            <a:ext cx="5583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5200"/>
              <a:buFont typeface="Avenir"/>
              <a:buNone/>
              <a:defRPr sz="5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248700" y="2834125"/>
            <a:ext cx="5583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A71D"/>
              </a:buClr>
              <a:buSzPts val="2800"/>
              <a:buFont typeface="Avenir"/>
              <a:buNone/>
              <a:defRPr sz="2800">
                <a:solidFill>
                  <a:srgbClr val="FAA71D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39924" r="0" t="0"/>
          <a:stretch/>
        </p:blipFill>
        <p:spPr>
          <a:xfrm>
            <a:off x="0" y="0"/>
            <a:ext cx="30897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>
            <a:off x="3459900" y="4561125"/>
            <a:ext cx="5372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b="0" i="0" lang="en" sz="12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b="0" i="0" sz="1200" u="none" cap="none" strike="noStrike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4800"/>
              <a:buFont typeface="Avenir"/>
              <a:buNone/>
              <a:defRPr sz="48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6" name="Google Shape;66;p11"/>
          <p:cNvPicPr preferRelativeResize="0"/>
          <p:nvPr/>
        </p:nvPicPr>
        <p:blipFill rotWithShape="1">
          <a:blip r:embed="rId2">
            <a:alphaModFix amt="20000"/>
          </a:blip>
          <a:srcRect b="6924" l="0" r="45168" t="6934"/>
          <a:stretch/>
        </p:blipFill>
        <p:spPr>
          <a:xfrm>
            <a:off x="5870125" y="0"/>
            <a:ext cx="327387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1"/>
          <p:cNvSpPr txBox="1"/>
          <p:nvPr/>
        </p:nvSpPr>
        <p:spPr>
          <a:xfrm>
            <a:off x="311700" y="4561125"/>
            <a:ext cx="5074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68" name="Google Shape;68;p11"/>
          <p:cNvCxnSpPr/>
          <p:nvPr/>
        </p:nvCxnSpPr>
        <p:spPr>
          <a:xfrm flipH="1" rot="10800000">
            <a:off x="311700" y="4567975"/>
            <a:ext cx="7159500" cy="900"/>
          </a:xfrm>
          <a:prstGeom prst="straightConnector1">
            <a:avLst/>
          </a:prstGeom>
          <a:noFill/>
          <a:ln cap="flat" cmpd="sng" w="28575">
            <a:solidFill>
              <a:srgbClr val="EEEDF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">
  <p:cSld name="CUSTOM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8B8E"/>
              </a:buClr>
              <a:buSzPts val="429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" name="Google Shape;71;p12"/>
          <p:cNvSpPr/>
          <p:nvPr>
            <p:ph idx="2" type="pic"/>
          </p:nvPr>
        </p:nvSpPr>
        <p:spPr>
          <a:xfrm>
            <a:off x="2300" y="9825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2"/>
          <p:cNvSpPr txBox="1"/>
          <p:nvPr>
            <p:ph type="title"/>
          </p:nvPr>
        </p:nvSpPr>
        <p:spPr>
          <a:xfrm>
            <a:off x="1527950" y="1886913"/>
            <a:ext cx="6092700" cy="1389300"/>
          </a:xfrm>
          <a:prstGeom prst="rect">
            <a:avLst/>
          </a:prstGeom>
          <a:solidFill>
            <a:srgbClr val="464646">
              <a:alpha val="77647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050087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1388100" y="5263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venir"/>
              <a:buNone/>
              <a:defRPr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venir"/>
              <a:buNone/>
              <a:defRPr sz="4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p3"/>
          <p:cNvSpPr txBox="1"/>
          <p:nvPr/>
        </p:nvSpPr>
        <p:spPr>
          <a:xfrm>
            <a:off x="311700" y="4561125"/>
            <a:ext cx="6367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2800"/>
              <a:buFont typeface="Avenir"/>
              <a:buNone/>
              <a:defRPr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  <a:def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Char char="○"/>
              <a:defRPr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17500" lvl="2" marL="1371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17500" lvl="3" marL="18288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17500" lvl="5" marL="27432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17500" lvl="6" marL="3200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17500" lvl="7" marL="3657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17500" lvl="8" marL="41148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pic>
        <p:nvPicPr>
          <p:cNvPr id="22" name="Google Shape;22;p4"/>
          <p:cNvPicPr preferRelativeResize="0"/>
          <p:nvPr/>
        </p:nvPicPr>
        <p:blipFill rotWithShape="1">
          <a:blip r:embed="rId2">
            <a:alphaModFix amt="20000"/>
          </a:blip>
          <a:srcRect b="6924" l="0" r="45168" t="6934"/>
          <a:stretch/>
        </p:blipFill>
        <p:spPr>
          <a:xfrm>
            <a:off x="5870125" y="0"/>
            <a:ext cx="327387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4"/>
          <p:cNvSpPr txBox="1"/>
          <p:nvPr/>
        </p:nvSpPr>
        <p:spPr>
          <a:xfrm>
            <a:off x="311700" y="4561125"/>
            <a:ext cx="5102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25" name="Google Shape;25;p4"/>
          <p:cNvCxnSpPr/>
          <p:nvPr/>
        </p:nvCxnSpPr>
        <p:spPr>
          <a:xfrm flipH="1" rot="10800000">
            <a:off x="311700" y="4567975"/>
            <a:ext cx="7159500" cy="900"/>
          </a:xfrm>
          <a:prstGeom prst="straightConnector1">
            <a:avLst/>
          </a:prstGeom>
          <a:noFill/>
          <a:ln cap="flat" cmpd="sng" w="28575">
            <a:solidFill>
              <a:srgbClr val="EEEDF6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" name="Google Shape;26;p4"/>
          <p:cNvCxnSpPr/>
          <p:nvPr/>
        </p:nvCxnSpPr>
        <p:spPr>
          <a:xfrm flipH="1" rot="10800000">
            <a:off x="311700" y="4567975"/>
            <a:ext cx="8536200" cy="900"/>
          </a:xfrm>
          <a:prstGeom prst="straightConnector1">
            <a:avLst/>
          </a:prstGeom>
          <a:noFill/>
          <a:ln cap="flat" cmpd="sng" w="9525">
            <a:solidFill>
              <a:srgbClr val="58628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_1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3600"/>
              <a:buFont typeface="Avenir"/>
              <a:buNone/>
              <a:defRPr sz="36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2" name="Google Shape;3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86200" y="225500"/>
            <a:ext cx="1371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6"/>
          <p:cNvSpPr txBox="1"/>
          <p:nvPr/>
        </p:nvSpPr>
        <p:spPr>
          <a:xfrm>
            <a:off x="311700" y="4561125"/>
            <a:ext cx="5450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258132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3600"/>
              <a:buFont typeface="Avenir"/>
              <a:buNone/>
              <a:defRPr sz="36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7" name="Google Shape;3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86200" y="225500"/>
            <a:ext cx="1371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"/>
          <p:cNvSpPr txBox="1"/>
          <p:nvPr/>
        </p:nvSpPr>
        <p:spPr>
          <a:xfrm>
            <a:off x="311700" y="4561125"/>
            <a:ext cx="5408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39" name="Google Shape;39;p7"/>
          <p:cNvCxnSpPr/>
          <p:nvPr/>
        </p:nvCxnSpPr>
        <p:spPr>
          <a:xfrm>
            <a:off x="3847350" y="2432475"/>
            <a:ext cx="1449300" cy="0"/>
          </a:xfrm>
          <a:prstGeom prst="straightConnector1">
            <a:avLst/>
          </a:prstGeom>
          <a:noFill/>
          <a:ln cap="flat" cmpd="sng" w="28575">
            <a:solidFill>
              <a:srgbClr val="EEEDF6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0" name="Google Shape;40;p7"/>
          <p:cNvCxnSpPr/>
          <p:nvPr/>
        </p:nvCxnSpPr>
        <p:spPr>
          <a:xfrm>
            <a:off x="3847350" y="3571975"/>
            <a:ext cx="1449300" cy="0"/>
          </a:xfrm>
          <a:prstGeom prst="straightConnector1">
            <a:avLst/>
          </a:prstGeom>
          <a:noFill/>
          <a:ln cap="flat" cmpd="sng" w="28575">
            <a:solidFill>
              <a:srgbClr val="EEEDF6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1" name="Google Shape;41;p7"/>
          <p:cNvCxnSpPr/>
          <p:nvPr/>
        </p:nvCxnSpPr>
        <p:spPr>
          <a:xfrm>
            <a:off x="3847350" y="2432475"/>
            <a:ext cx="1449300" cy="0"/>
          </a:xfrm>
          <a:prstGeom prst="straightConnector1">
            <a:avLst/>
          </a:prstGeom>
          <a:noFill/>
          <a:ln cap="flat" cmpd="sng" w="9525">
            <a:solidFill>
              <a:srgbClr val="58628C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2" name="Google Shape;42;p7"/>
          <p:cNvCxnSpPr/>
          <p:nvPr/>
        </p:nvCxnSpPr>
        <p:spPr>
          <a:xfrm>
            <a:off x="3847350" y="3571975"/>
            <a:ext cx="1449300" cy="0"/>
          </a:xfrm>
          <a:prstGeom prst="straightConnector1">
            <a:avLst/>
          </a:prstGeom>
          <a:noFill/>
          <a:ln cap="flat" cmpd="sng" w="9525">
            <a:solidFill>
              <a:srgbClr val="58628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2800"/>
              <a:buFont typeface="Avenir"/>
              <a:buNone/>
              <a:defRPr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  <a:def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Char char="○"/>
              <a:defRPr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04800" lvl="2" marL="1371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04800" lvl="3" marL="18288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●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04800" lvl="4" marL="22860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○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04800" lvl="5" marL="27432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04800" lvl="6" marL="3200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●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04800" lvl="7" marL="3657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○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04800" lvl="8" marL="41148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46" name="Google Shape;46;p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  <a:defRPr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Char char="○"/>
              <a:defRPr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04800" lvl="2" marL="1371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04800" lvl="3" marL="18288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●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04800" lvl="4" marL="22860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○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04800" lvl="5" marL="27432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04800" lvl="6" marL="3200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●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04800" lvl="7" marL="3657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Char char="○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04800" lvl="8" marL="41148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200"/>
              <a:buFont typeface="Avenir"/>
              <a:buChar char="■"/>
              <a:defRPr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pic>
        <p:nvPicPr>
          <p:cNvPr id="47" name="Google Shape;47;p8"/>
          <p:cNvPicPr preferRelativeResize="0"/>
          <p:nvPr/>
        </p:nvPicPr>
        <p:blipFill rotWithShape="1">
          <a:blip r:embed="rId2">
            <a:alphaModFix amt="20000"/>
          </a:blip>
          <a:srcRect b="6924" l="0" r="45168" t="6934"/>
          <a:stretch/>
        </p:blipFill>
        <p:spPr>
          <a:xfrm>
            <a:off x="5870125" y="0"/>
            <a:ext cx="327387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8"/>
          <p:cNvSpPr txBox="1"/>
          <p:nvPr/>
        </p:nvSpPr>
        <p:spPr>
          <a:xfrm>
            <a:off x="311700" y="4561125"/>
            <a:ext cx="5311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i="1"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Moving God’s Love From Head to Heart for Christian Professionals</a:t>
            </a: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b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" sz="1200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1st Principle Group</a:t>
            </a:r>
            <a:endParaRPr sz="1200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0" name="Google Shape;50;p8"/>
          <p:cNvCxnSpPr/>
          <p:nvPr/>
        </p:nvCxnSpPr>
        <p:spPr>
          <a:xfrm flipH="1" rot="10800000">
            <a:off x="311700" y="4567975"/>
            <a:ext cx="7159500" cy="900"/>
          </a:xfrm>
          <a:prstGeom prst="straightConnector1">
            <a:avLst/>
          </a:prstGeom>
          <a:noFill/>
          <a:ln cap="flat" cmpd="sng" w="28575">
            <a:solidFill>
              <a:srgbClr val="EEEDF6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1" name="Google Shape;51;p8"/>
          <p:cNvCxnSpPr/>
          <p:nvPr/>
        </p:nvCxnSpPr>
        <p:spPr>
          <a:xfrm flipH="1" rot="10800000">
            <a:off x="311700" y="4567975"/>
            <a:ext cx="8536200" cy="900"/>
          </a:xfrm>
          <a:prstGeom prst="straightConnector1">
            <a:avLst/>
          </a:prstGeom>
          <a:noFill/>
          <a:ln cap="flat" cmpd="sng" w="9525">
            <a:solidFill>
              <a:srgbClr val="58628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0087"/>
              </a:buClr>
              <a:buSzPts val="2800"/>
              <a:buFont typeface="Avenir"/>
              <a:buNone/>
              <a:defRPr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5" name="Google Shape;55;p9"/>
          <p:cNvCxnSpPr/>
          <p:nvPr/>
        </p:nvCxnSpPr>
        <p:spPr>
          <a:xfrm flipH="1" rot="10800000">
            <a:off x="311700" y="4567975"/>
            <a:ext cx="8536200" cy="900"/>
          </a:xfrm>
          <a:prstGeom prst="straightConnector1">
            <a:avLst/>
          </a:prstGeom>
          <a:noFill/>
          <a:ln cap="flat" cmpd="sng" w="9525">
            <a:solidFill>
              <a:srgbClr val="58628C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/>
        </p:nvSpPr>
        <p:spPr>
          <a:xfrm>
            <a:off x="311700" y="4561125"/>
            <a:ext cx="320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2023 1st Principle Group</a:t>
            </a:r>
            <a:endParaRPr b="0" i="0" sz="1200" u="none" cap="none" strike="noStrike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8" name="Google Shape;58;p10"/>
          <p:cNvSpPr txBox="1"/>
          <p:nvPr/>
        </p:nvSpPr>
        <p:spPr>
          <a:xfrm>
            <a:off x="5629200" y="4561125"/>
            <a:ext cx="320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050087"/>
                </a:solidFill>
                <a:latin typeface="Avenir"/>
                <a:ea typeface="Avenir"/>
                <a:cs typeface="Avenir"/>
                <a:sym typeface="Avenir"/>
              </a:rPr>
              <a:t>© 2023 1st Principle Group</a:t>
            </a:r>
            <a:endParaRPr b="0" i="0" sz="1200" u="none" cap="none" strike="noStrike">
              <a:solidFill>
                <a:srgbClr val="0500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9" name="Google Shape;59;p10"/>
          <p:cNvSpPr/>
          <p:nvPr>
            <p:ph idx="2" type="pic"/>
          </p:nvPr>
        </p:nvSpPr>
        <p:spPr>
          <a:xfrm>
            <a:off x="2300" y="9825"/>
            <a:ext cx="39999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"/>
          <p:cNvSpPr/>
          <p:nvPr>
            <p:ph idx="3" type="pic"/>
          </p:nvPr>
        </p:nvSpPr>
        <p:spPr>
          <a:xfrm>
            <a:off x="5141700" y="9825"/>
            <a:ext cx="39999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494825" y="6952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683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venir"/>
              <a:buChar char="●"/>
              <a:defRPr sz="2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Char char="○"/>
              <a:defRPr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17500" lvl="2" marL="13716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17500" lvl="3" marL="18288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17500" lvl="5" marL="27432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17500" lvl="6" marL="32004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17500" lvl="7" marL="36576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17500" lvl="8" marL="411480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62" name="Google Shape;62;p10"/>
          <p:cNvSpPr txBox="1"/>
          <p:nvPr>
            <p:ph idx="4" type="body"/>
          </p:nvPr>
        </p:nvSpPr>
        <p:spPr>
          <a:xfrm>
            <a:off x="4494725" y="6952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683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venir"/>
              <a:buChar char="●"/>
              <a:defRPr sz="2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42900" lvl="1" marL="9144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venir"/>
              <a:buChar char="○"/>
              <a:defRPr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17500" lvl="2" marL="13716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17500" lvl="3" marL="18288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17500" lvl="4" marL="22860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17500" lvl="5" marL="27432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17500" lvl="6" marL="32004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●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17500" lvl="7" marL="365760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Char char="○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17500" lvl="8" marL="411480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Font typeface="Avenir"/>
              <a:buChar char="■"/>
              <a:defRPr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/>
          <p:nvPr>
            <p:ph type="ctrTitle"/>
          </p:nvPr>
        </p:nvSpPr>
        <p:spPr>
          <a:xfrm>
            <a:off x="3248678" y="744575"/>
            <a:ext cx="5583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480"/>
              <a:t>Setting Up a Tough Conversation to be a Collaboration in 60 Seconds or Less</a:t>
            </a:r>
            <a:endParaRPr sz="4480"/>
          </a:p>
        </p:txBody>
      </p:sp>
      <p:sp>
        <p:nvSpPr>
          <p:cNvPr id="78" name="Google Shape;78;p13"/>
          <p:cNvSpPr txBox="1"/>
          <p:nvPr>
            <p:ph idx="1" type="subTitle"/>
          </p:nvPr>
        </p:nvSpPr>
        <p:spPr>
          <a:xfrm>
            <a:off x="3248700" y="2834125"/>
            <a:ext cx="5583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26140"/>
              <a:buNone/>
            </a:pPr>
            <a:r>
              <a:rPr b="1" lang="en" sz="6830"/>
              <a:t>A Seven-Step Script to Start Hard Work Conversations in Under 60 Seconds</a:t>
            </a:r>
            <a:endParaRPr b="1" sz="683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FCCM Example</a:t>
            </a:r>
            <a:endParaRPr/>
          </a:p>
        </p:txBody>
      </p:sp>
      <p:sp>
        <p:nvSpPr>
          <p:cNvPr id="156" name="Google Shape;156;p22"/>
          <p:cNvSpPr/>
          <p:nvPr/>
        </p:nvSpPr>
        <p:spPr>
          <a:xfrm>
            <a:off x="387900" y="12519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4. What’s at Stake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7" name="Google Shape;157;p22"/>
          <p:cNvSpPr/>
          <p:nvPr/>
        </p:nvSpPr>
        <p:spPr>
          <a:xfrm>
            <a:off x="2445300" y="15931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2"/>
          <p:cNvSpPr txBox="1"/>
          <p:nvPr/>
        </p:nvSpPr>
        <p:spPr>
          <a:xfrm>
            <a:off x="3088950" y="1174075"/>
            <a:ext cx="5353200" cy="17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“There is a great deal at stake regarding our ability to trust each other I want to be able to help you succeed, but I can’t help you if I’m not sure what you will actually end up doing. The company hurts as a result.”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9" name="Google Shape;159;p22"/>
          <p:cNvSpPr/>
          <p:nvPr/>
        </p:nvSpPr>
        <p:spPr>
          <a:xfrm>
            <a:off x="387900" y="3247625"/>
            <a:ext cx="2057400" cy="11667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5. Optional: My Contribution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22"/>
          <p:cNvSpPr/>
          <p:nvPr/>
        </p:nvSpPr>
        <p:spPr>
          <a:xfrm>
            <a:off x="2445300" y="37427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2"/>
          <p:cNvSpPr txBox="1"/>
          <p:nvPr/>
        </p:nvSpPr>
        <p:spPr>
          <a:xfrm>
            <a:off x="3088950" y="3169775"/>
            <a:ext cx="5353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“I believe I’ve contributed to this problem by coming down hard on you in the past.  I can see why you would feel unsafe and want to be dishonest, and I’m sorry.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FCCM Example</a:t>
            </a:r>
            <a:endParaRPr/>
          </a:p>
        </p:txBody>
      </p:sp>
      <p:sp>
        <p:nvSpPr>
          <p:cNvPr id="167" name="Google Shape;167;p23"/>
          <p:cNvSpPr/>
          <p:nvPr/>
        </p:nvSpPr>
        <p:spPr>
          <a:xfrm>
            <a:off x="387900" y="12519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6. Resolve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8" name="Google Shape;168;p23"/>
          <p:cNvSpPr/>
          <p:nvPr/>
        </p:nvSpPr>
        <p:spPr>
          <a:xfrm>
            <a:off x="2445300" y="15931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3"/>
          <p:cNvSpPr txBox="1"/>
          <p:nvPr/>
        </p:nvSpPr>
        <p:spPr>
          <a:xfrm>
            <a:off x="3088950" y="1174075"/>
            <a:ext cx="5353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“This is what I want to resolve with you: the effect our ‘silent disagreement’ is having on our results.”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0" name="Google Shape;170;p23"/>
          <p:cNvSpPr/>
          <p:nvPr/>
        </p:nvSpPr>
        <p:spPr>
          <a:xfrm>
            <a:off x="2445300" y="2838600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3"/>
          <p:cNvSpPr txBox="1"/>
          <p:nvPr/>
        </p:nvSpPr>
        <p:spPr>
          <a:xfrm>
            <a:off x="3088950" y="2265600"/>
            <a:ext cx="5353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“I want to understand what is happening from your perspective. Please talk to me about what is going on with you and how you view me so we can find a solution.”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2" name="Google Shape;172;p23"/>
          <p:cNvSpPr/>
          <p:nvPr/>
        </p:nvSpPr>
        <p:spPr>
          <a:xfrm>
            <a:off x="387900" y="2497350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7. Invite a Response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They React Badly</a:t>
            </a:r>
            <a:endParaRPr/>
          </a:p>
        </p:txBody>
      </p:sp>
      <p:sp>
        <p:nvSpPr>
          <p:cNvPr id="178" name="Google Shape;178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ts val="1850"/>
              <a:buFont typeface="Avenir"/>
              <a:buChar char="➢"/>
            </a:pPr>
            <a:r>
              <a:rPr lang="en" sz="1850"/>
              <a:t>If they deny the issue, calmly return to the specific example you prepared and restate it without sarcasm or extra commentary.</a:t>
            </a:r>
            <a:endParaRPr sz="1850"/>
          </a:p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ts val="1850"/>
              <a:buFont typeface="Avenir"/>
              <a:buChar char="➢"/>
            </a:pPr>
            <a:r>
              <a:rPr lang="en" sz="1850"/>
              <a:t>If emotions spike (theirs or yours), pause the content of the conversation, name what you are noticing, and validate their feelings before continuing.</a:t>
            </a:r>
            <a:endParaRPr sz="1850"/>
          </a:p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ts val="1850"/>
              <a:buFont typeface="Avenir"/>
              <a:buChar char="➢"/>
            </a:pPr>
            <a:r>
              <a:rPr lang="en" sz="1850"/>
              <a:t>If they shut down, ask one gentle, open‑ended question (for example, “What’s happening for you right now?”) and offer to revisit the conversation later.</a:t>
            </a:r>
            <a:endParaRPr sz="1850"/>
          </a:p>
          <a:p>
            <a:pPr indent="-346075" lvl="0" marL="457200" rtl="0" algn="l">
              <a:spcBef>
                <a:spcPts val="0"/>
              </a:spcBef>
              <a:spcAft>
                <a:spcPts val="0"/>
              </a:spcAft>
              <a:buSzPts val="1850"/>
              <a:buFont typeface="Avenir"/>
              <a:buChar char="➢"/>
            </a:pPr>
            <a:r>
              <a:rPr lang="en" sz="1850"/>
              <a:t>If things feel stuck, briefly affirm your intention (trust, clarity, shared success) and suggest a short break so you can both re‑engage with a cooler head.</a:t>
            </a:r>
            <a:endParaRPr sz="1850"/>
          </a:p>
        </p:txBody>
      </p:sp>
      <p:sp>
        <p:nvSpPr>
          <p:cNvPr id="179" name="Google Shape;179;p24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to Use this Model</a:t>
            </a:r>
            <a:endParaRPr/>
          </a:p>
        </p:txBody>
      </p:sp>
      <p:sp>
        <p:nvSpPr>
          <p:cNvPr id="84" name="Google Shape;8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●"/>
            </a:pPr>
            <a:r>
              <a:rPr lang="en"/>
              <a:t>Use this model when a work pattern is hurting trust, performance, or alignment and you can’t ignore it anymore.​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●"/>
            </a:pPr>
            <a:r>
              <a:rPr lang="en"/>
              <a:t>Use it when you’ve hinted, vented, or “worked around” the issue, but have not clearly named it to the person.​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●"/>
            </a:pPr>
            <a:r>
              <a:rPr lang="en"/>
              <a:t>Use it when you want the conversation to strengthen the relationship and results, not just prove you are right.​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●"/>
            </a:pPr>
            <a:r>
              <a:rPr lang="en"/>
              <a:t>Use it when you’re willing to own your part, listen to their perspective, and look for a solution together.</a:t>
            </a:r>
            <a:endParaRPr/>
          </a:p>
        </p:txBody>
      </p:sp>
      <p:sp>
        <p:nvSpPr>
          <p:cNvPr id="85" name="Google Shape;85;p14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Prep Checklist (Before the Conversation)</a:t>
            </a:r>
            <a:endParaRPr/>
          </a:p>
        </p:txBody>
      </p:sp>
      <p:sp>
        <p:nvSpPr>
          <p:cNvPr id="91" name="Google Shape;9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Write one clear sentence for each of the seven steps: the issue, a specific example, your personal emotions, what’s at stake, your contribution, what you hope to resolve, and how you will invite a response.​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Capture one “best‑case outcome” sentence that describes what success would look like for the “Resolve” step.​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Draft two open questions you can use to “Invite a Response” (for example, “How do you see it?” or “What am I missing from your perspective?”).</a:t>
            </a:r>
            <a:endParaRPr sz="2800"/>
          </a:p>
        </p:txBody>
      </p:sp>
      <p:sp>
        <p:nvSpPr>
          <p:cNvPr id="92" name="Google Shape;92;p15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6"/>
          <p:cNvPicPr preferRelativeResize="0"/>
          <p:nvPr/>
        </p:nvPicPr>
        <p:blipFill rotWithShape="1">
          <a:blip r:embed="rId3">
            <a:alphaModFix/>
          </a:blip>
          <a:srcRect b="15604" l="0" r="0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6"/>
          <p:cNvSpPr txBox="1"/>
          <p:nvPr/>
        </p:nvSpPr>
        <p:spPr>
          <a:xfrm>
            <a:off x="2337450" y="1585350"/>
            <a:ext cx="4469100" cy="1972800"/>
          </a:xfrm>
          <a:prstGeom prst="rect">
            <a:avLst/>
          </a:prstGeom>
          <a:solidFill>
            <a:srgbClr val="787878">
              <a:alpha val="681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 fontScale="925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Tool 1: Determine your choice before the argument starts... Will you argue to be right or argue to be one? (see next slides)</a:t>
            </a:r>
            <a:endParaRPr b="1" sz="2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Argue to Be Right Looks Like:</a:t>
            </a:r>
            <a:endParaRPr/>
          </a:p>
        </p:txBody>
      </p:sp>
      <p:sp>
        <p:nvSpPr>
          <p:cNvPr id="104" name="Google Shape;10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Like two litigators going at each other in court; the main and only goal is to win, not to seek truth.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You are constantly case‑building: gathering evidence, crafting rebuttals, and scoring points instead of really listening.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Pride dominates the interaction, and fear is present under the surface (fear of losing, looking weak, or being wrong).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Emotional intelligence usually goes down the longer it continues; you become less curious, less empathetic, and more reactive.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You rarely finish one argument because you keep disagreeing on the “facts” and circling back to old evidence.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Avenir"/>
              <a:buChar char="➢"/>
            </a:pPr>
            <a:r>
              <a:rPr lang="en" sz="1600"/>
              <a:t>The conversation ends without real resolution; what remains is distance, fatigue, and growing resentment.</a:t>
            </a:r>
            <a:endParaRPr sz="2400"/>
          </a:p>
        </p:txBody>
      </p:sp>
      <p:sp>
        <p:nvSpPr>
          <p:cNvPr id="105" name="Google Shape;105;p17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What Argue to Be One Looks Like: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“Argue to be one” means you value the relationship and shared goal more than winning the point.​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You approach the conflict with humility and emotional intelligence, own your impact (“My Contribution”), and invite their perspective (“Invite a Response”).​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Avenir"/>
              <a:buChar char="➢"/>
            </a:pPr>
            <a:r>
              <a:rPr lang="en"/>
              <a:t>You are trying to make the conversation a collaboration where you and the other person</a:t>
            </a:r>
            <a:endParaRPr/>
          </a:p>
        </p:txBody>
      </p:sp>
      <p:sp>
        <p:nvSpPr>
          <p:cNvPr id="112" name="Google Shape;112;p18"/>
          <p:cNvSpPr txBox="1"/>
          <p:nvPr>
            <p:ph idx="12" type="sldNum"/>
          </p:nvPr>
        </p:nvSpPr>
        <p:spPr>
          <a:xfrm>
            <a:off x="8472458" y="454896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9"/>
          <p:cNvPicPr preferRelativeResize="0"/>
          <p:nvPr/>
        </p:nvPicPr>
        <p:blipFill rotWithShape="1">
          <a:blip r:embed="rId3">
            <a:alphaModFix/>
          </a:blip>
          <a:srcRect b="26898" l="128" r="14511" t="1066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9"/>
          <p:cNvSpPr txBox="1"/>
          <p:nvPr/>
        </p:nvSpPr>
        <p:spPr>
          <a:xfrm>
            <a:off x="633850" y="399100"/>
            <a:ext cx="4401300" cy="2359200"/>
          </a:xfrm>
          <a:prstGeom prst="rect">
            <a:avLst/>
          </a:prstGeom>
          <a:solidFill>
            <a:srgbClr val="787878">
              <a:alpha val="6816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If you chose argue to be one then use Tool 2: The Fierce Conversations Confrontation </a:t>
            </a:r>
            <a:r>
              <a:rPr b="1" lang="en" sz="2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Model</a:t>
            </a:r>
            <a:r>
              <a:rPr b="1" lang="en" sz="2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(FCCM), developed by Susan Scott.</a:t>
            </a:r>
            <a:endParaRPr b="1" sz="28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FCCM</a:t>
            </a:r>
            <a:endParaRPr/>
          </a:p>
        </p:txBody>
      </p:sp>
      <p:sp>
        <p:nvSpPr>
          <p:cNvPr id="124" name="Google Shape;124;p20"/>
          <p:cNvSpPr/>
          <p:nvPr/>
        </p:nvSpPr>
        <p:spPr>
          <a:xfrm>
            <a:off x="990600" y="11757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1. The Issue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" name="Google Shape;125;p20"/>
          <p:cNvSpPr/>
          <p:nvPr/>
        </p:nvSpPr>
        <p:spPr>
          <a:xfrm>
            <a:off x="3505200" y="11757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2. A Specific Example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6019800" y="11757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3. Personal Emotions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6019800" y="22862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4. What’s at Stake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8" name="Google Shape;128;p20"/>
          <p:cNvSpPr/>
          <p:nvPr/>
        </p:nvSpPr>
        <p:spPr>
          <a:xfrm>
            <a:off x="4438650" y="3409725"/>
            <a:ext cx="22698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5. Optional: My Contribution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9" name="Google Shape;129;p20"/>
          <p:cNvSpPr/>
          <p:nvPr/>
        </p:nvSpPr>
        <p:spPr>
          <a:xfrm>
            <a:off x="2895600" y="22927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6. Resolve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0" name="Google Shape;130;p20"/>
          <p:cNvSpPr/>
          <p:nvPr/>
        </p:nvSpPr>
        <p:spPr>
          <a:xfrm>
            <a:off x="381000" y="22862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7. Invite a Response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1" name="Google Shape;131;p20"/>
          <p:cNvSpPr/>
          <p:nvPr/>
        </p:nvSpPr>
        <p:spPr>
          <a:xfrm>
            <a:off x="3048000" y="15169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0"/>
          <p:cNvSpPr/>
          <p:nvPr/>
        </p:nvSpPr>
        <p:spPr>
          <a:xfrm>
            <a:off x="5565300" y="15169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0"/>
          <p:cNvSpPr/>
          <p:nvPr/>
        </p:nvSpPr>
        <p:spPr>
          <a:xfrm>
            <a:off x="8082600" y="1593175"/>
            <a:ext cx="533400" cy="1392300"/>
          </a:xfrm>
          <a:prstGeom prst="curvedLeftArrow">
            <a:avLst>
              <a:gd fmla="val 25000" name="adj1"/>
              <a:gd fmla="val 50000" name="adj2"/>
              <a:gd fmla="val 25000" name="adj3"/>
            </a:avLst>
          </a:prstGeom>
          <a:solidFill>
            <a:srgbClr val="FFC91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20"/>
          <p:cNvCxnSpPr>
            <a:stCxn id="127" idx="2"/>
            <a:endCxn id="128" idx="3"/>
          </p:cNvCxnSpPr>
          <p:nvPr/>
        </p:nvCxnSpPr>
        <p:spPr>
          <a:xfrm flipH="1">
            <a:off x="6708600" y="3238725"/>
            <a:ext cx="339900" cy="647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5" name="Google Shape;135;p20"/>
          <p:cNvCxnSpPr>
            <a:stCxn id="128" idx="1"/>
            <a:endCxn id="129" idx="2"/>
          </p:cNvCxnSpPr>
          <p:nvPr/>
        </p:nvCxnSpPr>
        <p:spPr>
          <a:xfrm rot="10800000">
            <a:off x="3924150" y="3245175"/>
            <a:ext cx="514500" cy="64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6" name="Google Shape;136;p20"/>
          <p:cNvSpPr/>
          <p:nvPr/>
        </p:nvSpPr>
        <p:spPr>
          <a:xfrm flipH="1">
            <a:off x="2438400" y="26274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FCCM Example</a:t>
            </a:r>
            <a:endParaRPr/>
          </a:p>
        </p:txBody>
      </p:sp>
      <p:sp>
        <p:nvSpPr>
          <p:cNvPr id="142" name="Google Shape;142;p21"/>
          <p:cNvSpPr/>
          <p:nvPr/>
        </p:nvSpPr>
        <p:spPr>
          <a:xfrm>
            <a:off x="387900" y="11757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1. The Issue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21"/>
          <p:cNvSpPr/>
          <p:nvPr/>
        </p:nvSpPr>
        <p:spPr>
          <a:xfrm>
            <a:off x="2445300" y="15169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3088950" y="1097875"/>
            <a:ext cx="5353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“I want to talk with you about promising to get a project done by a certain date and it not being done on time.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5" name="Google Shape;145;p21"/>
          <p:cNvSpPr/>
          <p:nvPr/>
        </p:nvSpPr>
        <p:spPr>
          <a:xfrm>
            <a:off x="387900" y="228787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2. A Specific Example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6" name="Google Shape;146;p21"/>
          <p:cNvSpPr/>
          <p:nvPr/>
        </p:nvSpPr>
        <p:spPr>
          <a:xfrm>
            <a:off x="2445300" y="262912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1"/>
          <p:cNvSpPr txBox="1"/>
          <p:nvPr/>
        </p:nvSpPr>
        <p:spPr>
          <a:xfrm>
            <a:off x="3088950" y="2210025"/>
            <a:ext cx="5353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“For example, I noticed that you still haven’t finished your piece of the project, even after you said you would handle it last week.”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8" name="Google Shape;148;p21"/>
          <p:cNvSpPr/>
          <p:nvPr/>
        </p:nvSpPr>
        <p:spPr>
          <a:xfrm>
            <a:off x="387900" y="3400025"/>
            <a:ext cx="2057400" cy="952500"/>
          </a:xfrm>
          <a:prstGeom prst="roundRect">
            <a:avLst>
              <a:gd fmla="val 16667" name="adj"/>
            </a:avLst>
          </a:prstGeom>
          <a:noFill/>
          <a:ln cap="flat" cmpd="sng" w="38100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3. Personal Emotions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9" name="Google Shape;149;p21"/>
          <p:cNvSpPr/>
          <p:nvPr/>
        </p:nvSpPr>
        <p:spPr>
          <a:xfrm>
            <a:off x="2445300" y="3741275"/>
            <a:ext cx="454500" cy="270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C919"/>
          </a:solidFill>
          <a:ln cap="flat" cmpd="sng" w="9525">
            <a:solidFill>
              <a:srgbClr val="FFC9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3088950" y="3322175"/>
            <a:ext cx="5353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Avenir"/>
                <a:ea typeface="Avenir"/>
                <a:cs typeface="Avenir"/>
                <a:sym typeface="Avenir"/>
              </a:rPr>
              <a:t>“I am deeply concerned of the possible consequences, and I also feel a bit confused and frustrated.”</a:t>
            </a: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